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4C1A26DB-8CD1-4769-9945-55A04AE0B679}" type="datetimeFigureOut">
              <a:rPr lang="en-US" smtClean="0"/>
              <a:pPr/>
              <a:t>12/8/2009</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E0E0FEE-B92B-4887-AAC9-0D3AE392DCB4}"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C1A26DB-8CD1-4769-9945-55A04AE0B679}" type="datetimeFigureOut">
              <a:rPr lang="en-US" smtClean="0"/>
              <a:pPr/>
              <a:t>12/8/2009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E0E0FEE-B92B-4887-AAC9-0D3AE392DCB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C1A26DB-8CD1-4769-9945-55A04AE0B679}" type="datetimeFigureOut">
              <a:rPr lang="en-US" smtClean="0"/>
              <a:pPr/>
              <a:t>12/8/2009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E0E0FEE-B92B-4887-AAC9-0D3AE392DCB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C1A26DB-8CD1-4769-9945-55A04AE0B679}" type="datetimeFigureOut">
              <a:rPr lang="en-US" smtClean="0"/>
              <a:pPr/>
              <a:t>12/8/2009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E0E0FEE-B92B-4887-AAC9-0D3AE392DCB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C1A26DB-8CD1-4769-9945-55A04AE0B679}" type="datetimeFigureOut">
              <a:rPr lang="en-US" smtClean="0"/>
              <a:pPr/>
              <a:t>12/8/2009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E0E0FEE-B92B-4887-AAC9-0D3AE392DCB4}"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C1A26DB-8CD1-4769-9945-55A04AE0B679}" type="datetimeFigureOut">
              <a:rPr lang="en-US" smtClean="0"/>
              <a:pPr/>
              <a:t>12/8/2009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E0E0FEE-B92B-4887-AAC9-0D3AE392DCB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C1A26DB-8CD1-4769-9945-55A04AE0B679}" type="datetimeFigureOut">
              <a:rPr lang="en-US" smtClean="0"/>
              <a:pPr/>
              <a:t>12/8/2009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E0E0FEE-B92B-4887-AAC9-0D3AE392DCB4}"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4C1A26DB-8CD1-4769-9945-55A04AE0B679}" type="datetimeFigureOut">
              <a:rPr lang="en-US" smtClean="0"/>
              <a:pPr/>
              <a:t>12/8/2009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E0E0FEE-B92B-4887-AAC9-0D3AE392DCB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4C1A26DB-8CD1-4769-9945-55A04AE0B679}" type="datetimeFigureOut">
              <a:rPr lang="en-US" smtClean="0"/>
              <a:pPr/>
              <a:t>12/8/2009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E0E0FEE-B92B-4887-AAC9-0D3AE392DCB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C1A26DB-8CD1-4769-9945-55A04AE0B679}" type="datetimeFigureOut">
              <a:rPr lang="en-US" smtClean="0"/>
              <a:pPr/>
              <a:t>12/8/2009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E0E0FEE-B92B-4887-AAC9-0D3AE392DCB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4C1A26DB-8CD1-4769-9945-55A04AE0B679}" type="datetimeFigureOut">
              <a:rPr lang="en-US" smtClean="0"/>
              <a:pPr/>
              <a:t>12/8/2009</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E0E0FEE-B92B-4887-AAC9-0D3AE392DCB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4C1A26DB-8CD1-4769-9945-55A04AE0B679}" type="datetimeFigureOut">
              <a:rPr lang="en-US" smtClean="0"/>
              <a:pPr/>
              <a:t>12/8/2009</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E0E0FEE-B92B-4887-AAC9-0D3AE392DCB4}"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0626269">
            <a:off x="1035543" y="2113544"/>
            <a:ext cx="7772400" cy="1975104"/>
          </a:xfrm>
          <a:effectLst/>
        </p:spPr>
        <p:txBody>
          <a:bodyPr/>
          <a:lstStyle/>
          <a:p>
            <a:pPr algn="ctr"/>
            <a:r>
              <a:rPr lang="en-US" i="1" u="sng" dirty="0" smtClean="0">
                <a:effectLst>
                  <a:glow rad="101600">
                    <a:srgbClr val="00B0F0">
                      <a:alpha val="60000"/>
                    </a:srgbClr>
                  </a:glow>
                  <a:reflection blurRad="6350" stA="55000" endA="50" endPos="85000" dist="60007" dir="5400000" sy="-100000" algn="bl" rotWithShape="0"/>
                </a:effectLst>
              </a:rPr>
              <a:t>Breathe: A ghost story</a:t>
            </a:r>
            <a:endParaRPr lang="en-US" i="1" u="sng" dirty="0">
              <a:effectLst>
                <a:glow rad="101600">
                  <a:srgbClr val="00B0F0">
                    <a:alpha val="60000"/>
                  </a:srgbClr>
                </a:glow>
                <a:reflection blurRad="6350" stA="55000" endA="50" endPos="85000" dist="60007" dir="5400000" sy="-100000" algn="bl" rotWithShape="0"/>
              </a:effectLst>
            </a:endParaRPr>
          </a:p>
        </p:txBody>
      </p:sp>
      <p:sp>
        <p:nvSpPr>
          <p:cNvPr id="3" name="Subtitle 2"/>
          <p:cNvSpPr>
            <a:spLocks noGrp="1"/>
          </p:cNvSpPr>
          <p:nvPr>
            <p:ph type="subTitle" idx="1"/>
          </p:nvPr>
        </p:nvSpPr>
        <p:spPr>
          <a:xfrm>
            <a:off x="762000" y="4724400"/>
            <a:ext cx="7772400" cy="1508760"/>
          </a:xfrm>
          <a:effectLst/>
        </p:spPr>
        <p:txBody>
          <a:bodyPr/>
          <a:lstStyle/>
          <a:p>
            <a:pPr algn="ctr"/>
            <a:r>
              <a:rPr lang="en-US" b="1" dirty="0" smtClean="0">
                <a:effectLst>
                  <a:glow rad="228600">
                    <a:schemeClr val="accent6">
                      <a:satMod val="175000"/>
                      <a:alpha val="40000"/>
                    </a:schemeClr>
                  </a:glow>
                  <a:outerShdw blurRad="60007" dir="1500000" sy="-30000" kx="800400" algn="bl" rotWithShape="0">
                    <a:prstClr val="black">
                      <a:alpha val="20000"/>
                    </a:prstClr>
                  </a:outerShdw>
                </a:effectLst>
              </a:rPr>
              <a:t>Author: Cliff McNish</a:t>
            </a:r>
          </a:p>
          <a:p>
            <a:pPr algn="ctr"/>
            <a:r>
              <a:rPr lang="en-US" b="1" dirty="0" smtClean="0">
                <a:effectLst>
                  <a:glow rad="228600">
                    <a:schemeClr val="accent6">
                      <a:satMod val="175000"/>
                      <a:alpha val="40000"/>
                    </a:schemeClr>
                  </a:glow>
                  <a:outerShdw blurRad="60007" dir="1500000" sy="-30000" kx="800400" algn="bl" rotWithShape="0">
                    <a:prstClr val="black">
                      <a:alpha val="20000"/>
                    </a:prstClr>
                  </a:outerShdw>
                </a:effectLst>
              </a:rPr>
              <a:t>By: Alicia Barton</a:t>
            </a:r>
          </a:p>
          <a:p>
            <a:pPr algn="ctr"/>
            <a:endParaRPr lang="en-US" dirty="0"/>
          </a:p>
        </p:txBody>
      </p:sp>
      <p:pic>
        <p:nvPicPr>
          <p:cNvPr id="1026" name="Picture 2" descr="C:\Documents and Settings\abarton040897\Local Settings\Temporary Internet Files\Content.IE5\TFZXTUH0\MCj03049450000[1].wmf"/>
          <p:cNvPicPr>
            <a:picLocks noChangeAspect="1" noChangeArrowheads="1"/>
          </p:cNvPicPr>
          <p:nvPr/>
        </p:nvPicPr>
        <p:blipFill>
          <a:blip r:embed="rId2"/>
          <a:srcRect/>
          <a:stretch>
            <a:fillRect/>
          </a:stretch>
        </p:blipFill>
        <p:spPr bwMode="auto">
          <a:xfrm>
            <a:off x="6172200" y="2438400"/>
            <a:ext cx="2531820" cy="2761488"/>
          </a:xfrm>
          <a:prstGeom prst="rect">
            <a:avLst/>
          </a:prstGeom>
          <a:noFill/>
        </p:spPr>
      </p:pic>
      <p:pic>
        <p:nvPicPr>
          <p:cNvPr id="1027" name="Picture 3" descr="C:\Documents and Settings\abarton040897\Local Settings\Temporary Internet Files\Content.IE5\QV9ZTE4U\MCj03195300000[1].wmf"/>
          <p:cNvPicPr>
            <a:picLocks noChangeAspect="1" noChangeArrowheads="1"/>
          </p:cNvPicPr>
          <p:nvPr/>
        </p:nvPicPr>
        <p:blipFill>
          <a:blip r:embed="rId3"/>
          <a:srcRect/>
          <a:stretch>
            <a:fillRect/>
          </a:stretch>
        </p:blipFill>
        <p:spPr bwMode="auto">
          <a:xfrm>
            <a:off x="762000" y="381000"/>
            <a:ext cx="2171630" cy="19836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0-#ppt_w/2"/>
                                          </p:val>
                                        </p:tav>
                                        <p:tav tm="100000">
                                          <p:val>
                                            <p:strVal val="#ppt_x"/>
                                          </p:val>
                                        </p:tav>
                                      </p:tavLst>
                                    </p:anim>
                                    <p:anim calcmode="lin" valueType="num">
                                      <p:cBhvr additive="base">
                                        <p:cTn id="8"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800" decel="100000"/>
                                        <p:tgtEl>
                                          <p:spTgt spid="1026"/>
                                        </p:tgtEl>
                                      </p:cBhvr>
                                    </p:animEffect>
                                    <p:anim calcmode="lin" valueType="num">
                                      <p:cBhvr>
                                        <p:cTn id="14" dur="800" decel="100000" fill="hold"/>
                                        <p:tgtEl>
                                          <p:spTgt spid="1026"/>
                                        </p:tgtEl>
                                        <p:attrNameLst>
                                          <p:attrName>style.rotation</p:attrName>
                                        </p:attrNameLst>
                                      </p:cBhvr>
                                      <p:tavLst>
                                        <p:tav tm="0">
                                          <p:val>
                                            <p:fltVal val="-90"/>
                                          </p:val>
                                        </p:tav>
                                        <p:tav tm="100000">
                                          <p:val>
                                            <p:fltVal val="0"/>
                                          </p:val>
                                        </p:tav>
                                      </p:tavLst>
                                    </p:anim>
                                    <p:anim calcmode="lin" valueType="num">
                                      <p:cBhvr>
                                        <p:cTn id="15" dur="800" decel="100000" fill="hold"/>
                                        <p:tgtEl>
                                          <p:spTgt spid="1026"/>
                                        </p:tgtEl>
                                        <p:attrNameLst>
                                          <p:attrName>ppt_x</p:attrName>
                                        </p:attrNameLst>
                                      </p:cBhvr>
                                      <p:tavLst>
                                        <p:tav tm="0">
                                          <p:val>
                                            <p:strVal val="#ppt_x+0.4"/>
                                          </p:val>
                                        </p:tav>
                                        <p:tav tm="100000">
                                          <p:val>
                                            <p:strVal val="#ppt_x-0.05"/>
                                          </p:val>
                                        </p:tav>
                                      </p:tavLst>
                                    </p:anim>
                                    <p:anim calcmode="lin" valueType="num">
                                      <p:cBhvr>
                                        <p:cTn id="16" dur="800" decel="100000" fill="hold"/>
                                        <p:tgtEl>
                                          <p:spTgt spid="1026"/>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026"/>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0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914400"/>
          </a:xfrm>
        </p:spPr>
        <p:txBody>
          <a:bodyPr/>
          <a:lstStyle/>
          <a:p>
            <a:pPr algn="ctr"/>
            <a:r>
              <a:rPr lang="en-US" b="1" i="1" u="sng" dirty="0" smtClean="0">
                <a:effectLst>
                  <a:glow rad="101600">
                    <a:srgbClr val="00B0F0">
                      <a:alpha val="60000"/>
                    </a:srgbClr>
                  </a:glow>
                </a:effectLst>
              </a:rPr>
              <a:t>Getting To Know The Characters</a:t>
            </a:r>
            <a:endParaRPr lang="en-US" b="1" i="1" u="sng" dirty="0">
              <a:effectLst>
                <a:glow rad="101600">
                  <a:srgbClr val="00B0F0">
                    <a:alpha val="60000"/>
                  </a:srgbClr>
                </a:glow>
              </a:effectLst>
            </a:endParaRPr>
          </a:p>
        </p:txBody>
      </p:sp>
      <p:sp>
        <p:nvSpPr>
          <p:cNvPr id="3" name="Content Placeholder 2"/>
          <p:cNvSpPr>
            <a:spLocks noGrp="1"/>
          </p:cNvSpPr>
          <p:nvPr>
            <p:ph idx="1"/>
          </p:nvPr>
        </p:nvSpPr>
        <p:spPr/>
        <p:txBody>
          <a:bodyPr>
            <a:normAutofit lnSpcReduction="10000"/>
          </a:bodyPr>
          <a:lstStyle/>
          <a:p>
            <a:pPr algn="ctr"/>
            <a:r>
              <a:rPr lang="en-US" sz="2000" b="1" dirty="0" smtClean="0">
                <a:effectLst>
                  <a:glow rad="228600">
                    <a:schemeClr val="accent6">
                      <a:satMod val="175000"/>
                      <a:alpha val="40000"/>
                    </a:schemeClr>
                  </a:glow>
                </a:effectLst>
              </a:rPr>
              <a:t>Jack : Jack just moved to a really old house after his dad died. He has a special “ sense “, and can tell when there is a ghost around, and how they died. He’s only 12 years old, but he isn’t afraid of anything.</a:t>
            </a:r>
          </a:p>
          <a:p>
            <a:pPr algn="ctr"/>
            <a:endParaRPr lang="en-US" sz="2000" b="1" dirty="0" smtClean="0">
              <a:effectLst>
                <a:glow rad="228600">
                  <a:schemeClr val="accent6">
                    <a:satMod val="175000"/>
                    <a:alpha val="40000"/>
                  </a:schemeClr>
                </a:glow>
              </a:effectLst>
            </a:endParaRPr>
          </a:p>
          <a:p>
            <a:pPr algn="ctr"/>
            <a:r>
              <a:rPr lang="en-US" sz="2000" b="1" dirty="0" smtClean="0">
                <a:effectLst>
                  <a:glow rad="228600">
                    <a:schemeClr val="accent6">
                      <a:satMod val="175000"/>
                      <a:alpha val="40000"/>
                    </a:schemeClr>
                  </a:glow>
                </a:effectLst>
              </a:rPr>
              <a:t>Sarah : Jack’s mother. She is always worrying about him because of his really bad asthma, and doesn’t want to lose another very important person in her life. She is constantly working hard to make sure Jack is in a safe environment. She is a really good mom.</a:t>
            </a:r>
          </a:p>
          <a:p>
            <a:pPr algn="ctr"/>
            <a:endParaRPr lang="en-US" sz="2000" b="1" dirty="0" smtClean="0">
              <a:effectLst>
                <a:glow rad="228600">
                  <a:schemeClr val="accent6">
                    <a:satMod val="175000"/>
                    <a:alpha val="40000"/>
                  </a:schemeClr>
                </a:glow>
              </a:effectLst>
            </a:endParaRPr>
          </a:p>
          <a:p>
            <a:pPr algn="ctr"/>
            <a:r>
              <a:rPr lang="en-US" sz="2000" b="1" dirty="0" smtClean="0">
                <a:effectLst>
                  <a:glow rad="228600">
                    <a:schemeClr val="accent6">
                      <a:satMod val="175000"/>
                      <a:alpha val="40000"/>
                    </a:schemeClr>
                  </a:glow>
                </a:effectLst>
              </a:rPr>
              <a:t>Ghost Mother: The Ghost Mother wants to have another child, because hers died many years ago. She makes Jack love her, but he really doesn’t. He’s afraid of her. All the Ghost Children are afraid too. She feeds off of them, by eating their souls.</a:t>
            </a:r>
          </a:p>
          <a:p>
            <a:pPr algn="ctr"/>
            <a:endParaRPr lang="en-US" sz="2000" dirty="0"/>
          </a:p>
        </p:txBody>
      </p:sp>
      <p:pic>
        <p:nvPicPr>
          <p:cNvPr id="2050" name="Picture 2" descr="C:\Program Files\Microsoft Office\Media\CntCD1\ClipArt2\j0232524.wmf"/>
          <p:cNvPicPr>
            <a:picLocks noChangeAspect="1" noChangeArrowheads="1"/>
          </p:cNvPicPr>
          <p:nvPr/>
        </p:nvPicPr>
        <p:blipFill>
          <a:blip r:embed="rId2"/>
          <a:srcRect/>
          <a:stretch>
            <a:fillRect/>
          </a:stretch>
        </p:blipFill>
        <p:spPr bwMode="auto">
          <a:xfrm>
            <a:off x="381000" y="0"/>
            <a:ext cx="1371600" cy="186199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7772400" cy="914400"/>
          </a:xfrm>
        </p:spPr>
        <p:txBody>
          <a:bodyPr/>
          <a:lstStyle/>
          <a:p>
            <a:pPr algn="ctr"/>
            <a:r>
              <a:rPr lang="en-US" b="1" i="1" u="sng" dirty="0" smtClean="0">
                <a:effectLst>
                  <a:glow rad="101600">
                    <a:srgbClr val="00B0F0">
                      <a:alpha val="60000"/>
                    </a:srgbClr>
                  </a:glow>
                </a:effectLst>
              </a:rPr>
              <a:t>Getting To Know The Characters </a:t>
            </a:r>
            <a:endParaRPr lang="en-US" b="1" i="1" u="sng" dirty="0">
              <a:effectLst>
                <a:glow rad="101600">
                  <a:srgbClr val="00B0F0">
                    <a:alpha val="60000"/>
                  </a:srgbClr>
                </a:glow>
              </a:effectLst>
            </a:endParaRPr>
          </a:p>
        </p:txBody>
      </p:sp>
      <p:sp>
        <p:nvSpPr>
          <p:cNvPr id="3" name="Content Placeholder 2"/>
          <p:cNvSpPr>
            <a:spLocks noGrp="1"/>
          </p:cNvSpPr>
          <p:nvPr>
            <p:ph idx="1"/>
          </p:nvPr>
        </p:nvSpPr>
        <p:spPr>
          <a:xfrm>
            <a:off x="609600" y="1219200"/>
            <a:ext cx="7772400" cy="4572000"/>
          </a:xfrm>
        </p:spPr>
        <p:txBody>
          <a:bodyPr>
            <a:noAutofit/>
          </a:bodyPr>
          <a:lstStyle/>
          <a:p>
            <a:pPr algn="ctr"/>
            <a:r>
              <a:rPr lang="en-US" sz="2000" b="1" dirty="0" smtClean="0">
                <a:effectLst>
                  <a:glow rad="228600">
                    <a:schemeClr val="accent6">
                      <a:satMod val="175000"/>
                      <a:alpha val="40000"/>
                    </a:schemeClr>
                  </a:glow>
                </a:effectLst>
              </a:rPr>
              <a:t>Ann :  She is  the wisest, and most caring. She let’s the Ghost Mother eat her soul instead of anyone else’s because she doesn’t want them to get hurt. She is also the first child to go to the Nightmare Passage.</a:t>
            </a:r>
          </a:p>
          <a:p>
            <a:pPr algn="ctr"/>
            <a:r>
              <a:rPr lang="en-US" sz="2000" b="1" dirty="0" smtClean="0">
                <a:effectLst>
                  <a:glow rad="228600">
                    <a:schemeClr val="accent6">
                      <a:satMod val="175000"/>
                      <a:alpha val="40000"/>
                    </a:schemeClr>
                  </a:glow>
                </a:effectLst>
              </a:rPr>
              <a:t>Oliver : He’s the most daring of the group. Oliver is the only one the Ghost Mother hasn’t fed on yet, and doesn’t plan to be for a while. He isn’t so good at keeping the younger children quiet whenever the Ghost Mother’s around, because he’s too impatient.</a:t>
            </a:r>
          </a:p>
          <a:p>
            <a:pPr algn="ctr"/>
            <a:r>
              <a:rPr lang="en-US" sz="2000" b="1" dirty="0" smtClean="0">
                <a:effectLst>
                  <a:glow rad="228600">
                    <a:schemeClr val="accent6">
                      <a:satMod val="175000"/>
                      <a:alpha val="40000"/>
                    </a:schemeClr>
                  </a:glow>
                </a:effectLst>
              </a:rPr>
              <a:t>Charlie :  He is afraid of the dark, but doesn’t want Oliver to know, because he wants to try and impress him by acting tough. Charlie and Oliver are really close, and Charlie doesn’t like that Oliver risks his “ life “ all the time for them.</a:t>
            </a:r>
          </a:p>
          <a:p>
            <a:pPr algn="ctr"/>
            <a:r>
              <a:rPr lang="en-US" sz="2000" b="1" dirty="0" smtClean="0">
                <a:effectLst>
                  <a:glow rad="228600">
                    <a:schemeClr val="accent6">
                      <a:satMod val="175000"/>
                      <a:alpha val="40000"/>
                    </a:schemeClr>
                  </a:glow>
                </a:effectLst>
              </a:rPr>
              <a:t>Gwyneth :  She is  the  most afraid, and the one the Ghost Mother likes to feed on the most, because she screams. She and Ann are super close, Ann is like her real sister.  She is constantly having to hide from the Ghost Mother because she is way too loud.</a:t>
            </a:r>
            <a:endParaRPr lang="en-US" sz="2000" b="1" dirty="0">
              <a:effectLst>
                <a:glow rad="228600">
                  <a:schemeClr val="accent6">
                    <a:satMod val="175000"/>
                    <a:alpha val="40000"/>
                  </a:schemeClr>
                </a:glow>
              </a:effectLst>
            </a:endParaRPr>
          </a:p>
        </p:txBody>
      </p:sp>
      <p:pic>
        <p:nvPicPr>
          <p:cNvPr id="3074" name="Picture 2" descr="C:\Documents and Settings\abarton040897\Local Settings\Temporary Internet Files\Content.IE5\SPE8AMQG\MMj03237760000[1].gif"/>
          <p:cNvPicPr>
            <a:picLocks noChangeAspect="1" noChangeArrowheads="1" noCrop="1"/>
          </p:cNvPicPr>
          <p:nvPr/>
        </p:nvPicPr>
        <p:blipFill>
          <a:blip r:embed="rId2"/>
          <a:srcRect/>
          <a:stretch>
            <a:fillRect/>
          </a:stretch>
        </p:blipFill>
        <p:spPr bwMode="auto">
          <a:xfrm>
            <a:off x="381000" y="0"/>
            <a:ext cx="1567542" cy="1371600"/>
          </a:xfrm>
          <a:prstGeom prst="rect">
            <a:avLst/>
          </a:prstGeom>
          <a:noFill/>
        </p:spPr>
      </p:pic>
      <p:pic>
        <p:nvPicPr>
          <p:cNvPr id="3075" name="Picture 3" descr="C:\Documents and Settings\abarton040897\Local Settings\Temporary Internet Files\Content.IE5\2R784MO6\MCj03592810000[1].wmf"/>
          <p:cNvPicPr>
            <a:picLocks noChangeAspect="1" noChangeArrowheads="1"/>
          </p:cNvPicPr>
          <p:nvPr/>
        </p:nvPicPr>
        <p:blipFill>
          <a:blip r:embed="rId3"/>
          <a:srcRect/>
          <a:stretch>
            <a:fillRect/>
          </a:stretch>
        </p:blipFill>
        <p:spPr bwMode="auto">
          <a:xfrm>
            <a:off x="8287670" y="4953000"/>
            <a:ext cx="856330" cy="1447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xit" presetSubtype="0" fill="hold" nodeType="clickEffect">
                                  <p:stCondLst>
                                    <p:cond delay="0"/>
                                  </p:stCondLst>
                                  <p:childTnLst>
                                    <p:animEffect transition="out" filter="fade">
                                      <p:cBhvr>
                                        <p:cTn id="6" dur="500"/>
                                        <p:tgtEl>
                                          <p:spTgt spid="3075"/>
                                        </p:tgtEl>
                                      </p:cBhvr>
                                    </p:animEffect>
                                    <p:anim calcmode="lin" valueType="num">
                                      <p:cBhvr>
                                        <p:cTn id="7" dur="500"/>
                                        <p:tgtEl>
                                          <p:spTgt spid="3075"/>
                                        </p:tgtEl>
                                        <p:attrNameLst>
                                          <p:attrName>ppt_x</p:attrName>
                                        </p:attrNameLst>
                                      </p:cBhvr>
                                      <p:tavLst>
                                        <p:tav tm="0">
                                          <p:val>
                                            <p:strVal val="ppt_x"/>
                                          </p:val>
                                        </p:tav>
                                        <p:tav tm="100000">
                                          <p:val>
                                            <p:strVal val="ppt_x"/>
                                          </p:val>
                                        </p:tav>
                                      </p:tavLst>
                                    </p:anim>
                                    <p:anim calcmode="lin" valueType="num">
                                      <p:cBhvr>
                                        <p:cTn id="8" dur="50" decel="100000"/>
                                        <p:tgtEl>
                                          <p:spTgt spid="3075"/>
                                        </p:tgtEl>
                                        <p:attrNameLst>
                                          <p:attrName>ppt_y</p:attrName>
                                        </p:attrNameLst>
                                      </p:cBhvr>
                                      <p:tavLst>
                                        <p:tav tm="0">
                                          <p:val>
                                            <p:strVal val="ppt_y"/>
                                          </p:val>
                                        </p:tav>
                                        <p:tav tm="100000">
                                          <p:val>
                                            <p:strVal val="ppt_y-.03"/>
                                          </p:val>
                                        </p:tav>
                                      </p:tavLst>
                                    </p:anim>
                                    <p:anim calcmode="lin" valueType="num">
                                      <p:cBhvr>
                                        <p:cTn id="9" dur="450" accel="100000">
                                          <p:stCondLst>
                                            <p:cond delay="50"/>
                                          </p:stCondLst>
                                        </p:cTn>
                                        <p:tgtEl>
                                          <p:spTgt spid="3075"/>
                                        </p:tgtEl>
                                        <p:attrNameLst>
                                          <p:attrName>ppt_y</p:attrName>
                                        </p:attrNameLst>
                                      </p:cBhvr>
                                      <p:tavLst>
                                        <p:tav tm="0">
                                          <p:val>
                                            <p:strVal val="ppt_y"/>
                                          </p:val>
                                        </p:tav>
                                        <p:tav tm="100000">
                                          <p:val>
                                            <p:strVal val="ppt_y+1"/>
                                          </p:val>
                                        </p:tav>
                                      </p:tavLst>
                                    </p:anim>
                                    <p:set>
                                      <p:cBhvr>
                                        <p:cTn id="10" dur="1" fill="hold">
                                          <p:stCondLst>
                                            <p:cond delay="499"/>
                                          </p:stCondLst>
                                        </p:cTn>
                                        <p:tgtEl>
                                          <p:spTgt spid="307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37" presetClass="exit" presetSubtype="0" fill="hold" nodeType="clickEffect">
                                  <p:stCondLst>
                                    <p:cond delay="0"/>
                                  </p:stCondLst>
                                  <p:childTnLst>
                                    <p:animEffect transition="out" filter="fade">
                                      <p:cBhvr>
                                        <p:cTn id="14" dur="1000"/>
                                        <p:tgtEl>
                                          <p:spTgt spid="3074"/>
                                        </p:tgtEl>
                                      </p:cBhvr>
                                    </p:animEffect>
                                    <p:anim calcmode="lin" valueType="num">
                                      <p:cBhvr>
                                        <p:cTn id="15" dur="1000"/>
                                        <p:tgtEl>
                                          <p:spTgt spid="3074"/>
                                        </p:tgtEl>
                                        <p:attrNameLst>
                                          <p:attrName>ppt_x</p:attrName>
                                        </p:attrNameLst>
                                      </p:cBhvr>
                                      <p:tavLst>
                                        <p:tav tm="0">
                                          <p:val>
                                            <p:strVal val="ppt_x"/>
                                          </p:val>
                                        </p:tav>
                                        <p:tav tm="100000">
                                          <p:val>
                                            <p:strVal val="ppt_x"/>
                                          </p:val>
                                        </p:tav>
                                      </p:tavLst>
                                    </p:anim>
                                    <p:anim calcmode="lin" valueType="num">
                                      <p:cBhvr>
                                        <p:cTn id="16" dur="100" decel="100000"/>
                                        <p:tgtEl>
                                          <p:spTgt spid="3074"/>
                                        </p:tgtEl>
                                        <p:attrNameLst>
                                          <p:attrName>ppt_y</p:attrName>
                                        </p:attrNameLst>
                                      </p:cBhvr>
                                      <p:tavLst>
                                        <p:tav tm="0">
                                          <p:val>
                                            <p:strVal val="ppt_y"/>
                                          </p:val>
                                        </p:tav>
                                        <p:tav tm="100000">
                                          <p:val>
                                            <p:strVal val="ppt_y-.03"/>
                                          </p:val>
                                        </p:tav>
                                      </p:tavLst>
                                    </p:anim>
                                    <p:anim calcmode="lin" valueType="num">
                                      <p:cBhvr>
                                        <p:cTn id="17" dur="900" accel="100000">
                                          <p:stCondLst>
                                            <p:cond delay="100"/>
                                          </p:stCondLst>
                                        </p:cTn>
                                        <p:tgtEl>
                                          <p:spTgt spid="3074"/>
                                        </p:tgtEl>
                                        <p:attrNameLst>
                                          <p:attrName>ppt_y</p:attrName>
                                        </p:attrNameLst>
                                      </p:cBhvr>
                                      <p:tavLst>
                                        <p:tav tm="0">
                                          <p:val>
                                            <p:strVal val="ppt_y"/>
                                          </p:val>
                                        </p:tav>
                                        <p:tav tm="100000">
                                          <p:val>
                                            <p:strVal val="ppt_y+1"/>
                                          </p:val>
                                        </p:tav>
                                      </p:tavLst>
                                    </p:anim>
                                    <p:set>
                                      <p:cBhvr>
                                        <p:cTn id="18" dur="1" fill="hold">
                                          <p:stCondLst>
                                            <p:cond delay="9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u="sng" dirty="0" smtClean="0">
                <a:effectLst>
                  <a:glow rad="101600">
                    <a:srgbClr val="00B0F0">
                      <a:alpha val="60000"/>
                    </a:srgbClr>
                  </a:glow>
                </a:effectLst>
              </a:rPr>
              <a:t>The Setting </a:t>
            </a:r>
            <a:endParaRPr lang="en-US" b="1" i="1" u="sng" dirty="0">
              <a:effectLst>
                <a:glow rad="101600">
                  <a:srgbClr val="00B0F0">
                    <a:alpha val="60000"/>
                  </a:srgbClr>
                </a:glow>
              </a:effectLst>
            </a:endParaRPr>
          </a:p>
        </p:txBody>
      </p:sp>
      <p:sp>
        <p:nvSpPr>
          <p:cNvPr id="3" name="Content Placeholder 2"/>
          <p:cNvSpPr>
            <a:spLocks noGrp="1"/>
          </p:cNvSpPr>
          <p:nvPr>
            <p:ph idx="1"/>
          </p:nvPr>
        </p:nvSpPr>
        <p:spPr/>
        <p:txBody>
          <a:bodyPr>
            <a:normAutofit fontScale="92500" lnSpcReduction="10000"/>
          </a:bodyPr>
          <a:lstStyle/>
          <a:p>
            <a:pPr algn="ctr"/>
            <a:r>
              <a:rPr lang="en-US" b="1" i="1" u="sng" dirty="0" smtClean="0">
                <a:effectLst>
                  <a:glow rad="228600">
                    <a:schemeClr val="accent6">
                      <a:satMod val="175000"/>
                      <a:alpha val="40000"/>
                    </a:schemeClr>
                  </a:glow>
                </a:effectLst>
              </a:rPr>
              <a:t>Breath : A Ghost Story</a:t>
            </a:r>
            <a:r>
              <a:rPr lang="en-US" b="1" dirty="0" smtClean="0">
                <a:effectLst>
                  <a:glow rad="228600">
                    <a:schemeClr val="accent6">
                      <a:satMod val="175000"/>
                      <a:alpha val="40000"/>
                    </a:schemeClr>
                  </a:glow>
                </a:effectLst>
              </a:rPr>
              <a:t> takes place in a really old house. Many people have died in the house, and Jack can sense it. Only 5 of the ghost remained though, all the others went on to the Other Side. Jack really likes the house, though. He really likes old things.</a:t>
            </a:r>
          </a:p>
          <a:p>
            <a:pPr algn="ctr"/>
            <a:endParaRPr lang="en-US" b="1" dirty="0" smtClean="0">
              <a:effectLst>
                <a:glow rad="228600">
                  <a:schemeClr val="accent6">
                    <a:satMod val="175000"/>
                    <a:alpha val="40000"/>
                  </a:schemeClr>
                </a:glow>
              </a:effectLst>
            </a:endParaRPr>
          </a:p>
          <a:p>
            <a:pPr algn="ctr"/>
            <a:r>
              <a:rPr lang="en-US" b="1" dirty="0" smtClean="0">
                <a:effectLst>
                  <a:glow rad="228600">
                    <a:schemeClr val="accent6">
                      <a:satMod val="175000"/>
                      <a:alpha val="40000"/>
                    </a:schemeClr>
                  </a:glow>
                </a:effectLst>
              </a:rPr>
              <a:t>They live in a really cold place, where it’s pretty cold all the time, but still in the United States. Jack likes the cold, so his mom let them move there.</a:t>
            </a:r>
          </a:p>
          <a:p>
            <a:pPr>
              <a:buNone/>
            </a:pPr>
            <a:endParaRPr lang="en-US" dirty="0"/>
          </a:p>
        </p:txBody>
      </p:sp>
      <p:pic>
        <p:nvPicPr>
          <p:cNvPr id="4098" name="Picture 2" descr="C:\Program Files\Microsoft Office\Media\CntCD1\ClipArt7\j0304949.wmf"/>
          <p:cNvPicPr>
            <a:picLocks noChangeAspect="1" noChangeArrowheads="1"/>
          </p:cNvPicPr>
          <p:nvPr/>
        </p:nvPicPr>
        <p:blipFill>
          <a:blip r:embed="rId2"/>
          <a:srcRect/>
          <a:stretch>
            <a:fillRect/>
          </a:stretch>
        </p:blipFill>
        <p:spPr bwMode="auto">
          <a:xfrm>
            <a:off x="228600" y="5029200"/>
            <a:ext cx="2003693" cy="1828800"/>
          </a:xfrm>
          <a:prstGeom prst="rect">
            <a:avLst/>
          </a:prstGeom>
          <a:noFill/>
        </p:spPr>
      </p:pic>
      <p:pic>
        <p:nvPicPr>
          <p:cNvPr id="4099" name="Picture 3" descr="C:\Documents and Settings\abarton040897\Local Settings\Temporary Internet Files\Content.IE5\TFZXTUH0\MCj03618860000[1].wmf"/>
          <p:cNvPicPr>
            <a:picLocks noChangeAspect="1" noChangeArrowheads="1"/>
          </p:cNvPicPr>
          <p:nvPr/>
        </p:nvPicPr>
        <p:blipFill>
          <a:blip r:embed="rId3"/>
          <a:srcRect/>
          <a:stretch>
            <a:fillRect/>
          </a:stretch>
        </p:blipFill>
        <p:spPr bwMode="auto">
          <a:xfrm>
            <a:off x="7315200" y="0"/>
            <a:ext cx="1595628" cy="18114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from="(-#ppt_w/2)" to="(#ppt_x)" calcmode="lin" valueType="num">
                                      <p:cBhvr>
                                        <p:cTn id="7" dur="300" fill="hold">
                                          <p:stCondLst>
                                            <p:cond delay="0"/>
                                          </p:stCondLst>
                                        </p:cTn>
                                        <p:tgtEl>
                                          <p:spTgt spid="4099"/>
                                        </p:tgtEl>
                                        <p:attrNameLst>
                                          <p:attrName>ppt_x</p:attrName>
                                        </p:attrNameLst>
                                      </p:cBhvr>
                                    </p:anim>
                                    <p:anim from="0" to="-1.0" calcmode="lin" valueType="num">
                                      <p:cBhvr>
                                        <p:cTn id="8" dur="100" decel="50000" autoRev="1" fill="hold">
                                          <p:stCondLst>
                                            <p:cond delay="300"/>
                                          </p:stCondLst>
                                        </p:cTn>
                                        <p:tgtEl>
                                          <p:spTgt spid="4099"/>
                                        </p:tgtEl>
                                        <p:attrNameLst>
                                          <p:attrName>xshear</p:attrName>
                                        </p:attrNameLst>
                                      </p:cBhvr>
                                    </p:anim>
                                    <p:animScale>
                                      <p:cBhvr>
                                        <p:cTn id="9" dur="100" decel="100000" autoRev="1" fill="hold">
                                          <p:stCondLst>
                                            <p:cond delay="300"/>
                                          </p:stCondLst>
                                        </p:cTn>
                                        <p:tgtEl>
                                          <p:spTgt spid="4099"/>
                                        </p:tgtEl>
                                      </p:cBhvr>
                                      <p:from x="100000" y="100000"/>
                                      <p:to x="80000" y="100000"/>
                                    </p:animScale>
                                    <p:anim by="(#ppt_h/3+#ppt_w*0.1)" calcmode="lin" valueType="num">
                                      <p:cBhvr additive="sum">
                                        <p:cTn id="10" dur="100" decel="100000" autoRev="1" fill="hold">
                                          <p:stCondLst>
                                            <p:cond delay="300"/>
                                          </p:stCondLst>
                                        </p:cTn>
                                        <p:tgtEl>
                                          <p:spTgt spid="4099"/>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0" presetClass="exit" presetSubtype="0" fill="hold" nodeType="clickEffect">
                                  <p:stCondLst>
                                    <p:cond delay="0"/>
                                  </p:stCondLst>
                                  <p:childTnLst>
                                    <p:animEffect transition="out" filter="wedge">
                                      <p:cBhvr>
                                        <p:cTn id="14" dur="500"/>
                                        <p:tgtEl>
                                          <p:spTgt spid="4098"/>
                                        </p:tgtEl>
                                      </p:cBhvr>
                                    </p:animEffect>
                                    <p:set>
                                      <p:cBhvr>
                                        <p:cTn id="15" dur="1" fill="hold">
                                          <p:stCondLst>
                                            <p:cond delay="499"/>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u="sng" dirty="0" smtClean="0">
                <a:effectLst>
                  <a:glow rad="101600">
                    <a:srgbClr val="00B0F0">
                      <a:alpha val="60000"/>
                    </a:srgbClr>
                  </a:glow>
                </a:effectLst>
              </a:rPr>
              <a:t>Some Problems In The Book</a:t>
            </a:r>
            <a:endParaRPr lang="en-US" b="1" i="1" u="sng" dirty="0">
              <a:effectLst>
                <a:glow rad="101600">
                  <a:srgbClr val="00B0F0">
                    <a:alpha val="60000"/>
                  </a:srgbClr>
                </a:glow>
              </a:effectLst>
            </a:endParaRPr>
          </a:p>
        </p:txBody>
      </p:sp>
      <p:sp>
        <p:nvSpPr>
          <p:cNvPr id="3" name="Content Placeholder 2"/>
          <p:cNvSpPr>
            <a:spLocks noGrp="1"/>
          </p:cNvSpPr>
          <p:nvPr>
            <p:ph idx="1"/>
          </p:nvPr>
        </p:nvSpPr>
        <p:spPr/>
        <p:txBody>
          <a:bodyPr>
            <a:normAutofit/>
          </a:bodyPr>
          <a:lstStyle/>
          <a:p>
            <a:r>
              <a:rPr lang="en-US" sz="2000" b="1" dirty="0" smtClean="0">
                <a:effectLst>
                  <a:glow rad="228600">
                    <a:schemeClr val="accent6">
                      <a:satMod val="175000"/>
                      <a:alpha val="40000"/>
                    </a:schemeClr>
                  </a:glow>
                </a:effectLst>
              </a:rPr>
              <a:t>Jack has really bad asthma, so if he gets too excited or talks to loud or too much he can have a really bad asthma attack. So he and his mom have to be really careful all the time.</a:t>
            </a:r>
          </a:p>
          <a:p>
            <a:endParaRPr lang="en-US" sz="2000" b="1" dirty="0" smtClean="0">
              <a:effectLst>
                <a:glow rad="228600">
                  <a:schemeClr val="accent6">
                    <a:satMod val="175000"/>
                    <a:alpha val="40000"/>
                  </a:schemeClr>
                </a:glow>
              </a:effectLst>
            </a:endParaRPr>
          </a:p>
          <a:p>
            <a:r>
              <a:rPr lang="en-US" sz="2000" b="1" dirty="0" smtClean="0">
                <a:effectLst>
                  <a:glow rad="228600">
                    <a:schemeClr val="accent6">
                      <a:satMod val="175000"/>
                      <a:alpha val="40000"/>
                    </a:schemeClr>
                  </a:glow>
                </a:effectLst>
              </a:rPr>
              <a:t>Another problem is that the Ghost Mother tries to take Jack away from his mother, and she tries anything so it can happen. Jack doesn’t really realize this until its almost too late.</a:t>
            </a:r>
          </a:p>
          <a:p>
            <a:endParaRPr lang="en-US" sz="2000" b="1" dirty="0" smtClean="0">
              <a:effectLst>
                <a:glow rad="228600">
                  <a:schemeClr val="accent6">
                    <a:satMod val="175000"/>
                    <a:alpha val="40000"/>
                  </a:schemeClr>
                </a:glow>
              </a:effectLst>
            </a:endParaRPr>
          </a:p>
          <a:p>
            <a:r>
              <a:rPr lang="en-US" sz="2000" b="1" dirty="0" smtClean="0">
                <a:effectLst>
                  <a:glow rad="228600">
                    <a:schemeClr val="accent6">
                      <a:satMod val="175000"/>
                      <a:alpha val="40000"/>
                    </a:schemeClr>
                  </a:glow>
                </a:effectLst>
              </a:rPr>
              <a:t>The next problem is that the Ghost Mother is going to make all the Ghost Children go to the Nightmare Passage, which is a very bad place for ghosts. So Jack feels like he has to save them somehow, but the Ghost Mother is just so controlling, he can’t figure out how.</a:t>
            </a:r>
            <a:endParaRPr lang="en-US" sz="2000" b="1" dirty="0">
              <a:effectLst>
                <a:glow rad="228600">
                  <a:schemeClr val="accent6">
                    <a:satMod val="175000"/>
                    <a:alpha val="40000"/>
                  </a:schemeClr>
                </a:glow>
              </a:effectLst>
            </a:endParaRPr>
          </a:p>
        </p:txBody>
      </p:sp>
      <p:pic>
        <p:nvPicPr>
          <p:cNvPr id="5122" name="Picture 2" descr="C:\Documents and Settings\abarton040897\Local Settings\Temporary Internet Files\Content.IE5\QV9ZTE4U\MCj00887460000[1].wmf"/>
          <p:cNvPicPr>
            <a:picLocks noChangeAspect="1" noChangeArrowheads="1"/>
          </p:cNvPicPr>
          <p:nvPr/>
        </p:nvPicPr>
        <p:blipFill>
          <a:blip r:embed="rId2"/>
          <a:srcRect/>
          <a:stretch>
            <a:fillRect/>
          </a:stretch>
        </p:blipFill>
        <p:spPr bwMode="auto">
          <a:xfrm>
            <a:off x="381000" y="0"/>
            <a:ext cx="1043330" cy="1853489"/>
          </a:xfrm>
          <a:prstGeom prst="rect">
            <a:avLst/>
          </a:prstGeom>
          <a:noFill/>
        </p:spPr>
      </p:pic>
      <p:pic>
        <p:nvPicPr>
          <p:cNvPr id="5124" name="Picture 4" descr="C:\Documents and Settings\abarton040897\Local Settings\Temporary Internet Files\Content.IE5\2R784MO6\MCSO01715_0000[1].wmf"/>
          <p:cNvPicPr>
            <a:picLocks noChangeAspect="1" noChangeArrowheads="1"/>
          </p:cNvPicPr>
          <p:nvPr/>
        </p:nvPicPr>
        <p:blipFill>
          <a:blip r:embed="rId3"/>
          <a:srcRect/>
          <a:stretch>
            <a:fillRect/>
          </a:stretch>
        </p:blipFill>
        <p:spPr bwMode="auto">
          <a:xfrm>
            <a:off x="8016843" y="5624032"/>
            <a:ext cx="1127157" cy="12339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5124"/>
                                        </p:tgtEl>
                                        <p:attrNameLst>
                                          <p:attrName>style.visibility</p:attrName>
                                        </p:attrNameLst>
                                      </p:cBhvr>
                                      <p:to>
                                        <p:strVal val="visible"/>
                                      </p:to>
                                    </p:set>
                                    <p:anim calcmode="lin" valueType="num">
                                      <p:cBhvr>
                                        <p:cTn id="13" dur="500" fill="hold"/>
                                        <p:tgtEl>
                                          <p:spTgt spid="5124"/>
                                        </p:tgtEl>
                                        <p:attrNameLst>
                                          <p:attrName>ppt_w</p:attrName>
                                        </p:attrNameLst>
                                      </p:cBhvr>
                                      <p:tavLst>
                                        <p:tav tm="0">
                                          <p:val>
                                            <p:strVal val="#ppt_w+.3"/>
                                          </p:val>
                                        </p:tav>
                                        <p:tav tm="100000">
                                          <p:val>
                                            <p:strVal val="#ppt_w"/>
                                          </p:val>
                                        </p:tav>
                                      </p:tavLst>
                                    </p:anim>
                                    <p:anim calcmode="lin" valueType="num">
                                      <p:cBhvr>
                                        <p:cTn id="14" dur="500" fill="hold"/>
                                        <p:tgtEl>
                                          <p:spTgt spid="5124"/>
                                        </p:tgtEl>
                                        <p:attrNameLst>
                                          <p:attrName>ppt_h</p:attrName>
                                        </p:attrNameLst>
                                      </p:cBhvr>
                                      <p:tavLst>
                                        <p:tav tm="0">
                                          <p:val>
                                            <p:strVal val="#ppt_h"/>
                                          </p:val>
                                        </p:tav>
                                        <p:tav tm="100000">
                                          <p:val>
                                            <p:strVal val="#ppt_h"/>
                                          </p:val>
                                        </p:tav>
                                      </p:tavLst>
                                    </p:anim>
                                    <p:animEffect transition="in" filter="fade">
                                      <p:cBhvr>
                                        <p:cTn id="15"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u="sng" dirty="0" smtClean="0">
                <a:effectLst>
                  <a:glow rad="101600">
                    <a:srgbClr val="00B0F0">
                      <a:alpha val="60000"/>
                    </a:srgbClr>
                  </a:glow>
                </a:effectLst>
              </a:rPr>
              <a:t>The Summary</a:t>
            </a:r>
            <a:endParaRPr lang="en-US" b="1" i="1" u="sng" dirty="0">
              <a:effectLst>
                <a:glow rad="101600">
                  <a:srgbClr val="00B0F0">
                    <a:alpha val="60000"/>
                  </a:srgbClr>
                </a:glow>
              </a:effectLst>
            </a:endParaRPr>
          </a:p>
        </p:txBody>
      </p:sp>
      <p:sp>
        <p:nvSpPr>
          <p:cNvPr id="3" name="Content Placeholder 2"/>
          <p:cNvSpPr>
            <a:spLocks noGrp="1"/>
          </p:cNvSpPr>
          <p:nvPr>
            <p:ph idx="1"/>
          </p:nvPr>
        </p:nvSpPr>
        <p:spPr/>
        <p:txBody>
          <a:bodyPr>
            <a:normAutofit lnSpcReduction="10000"/>
          </a:bodyPr>
          <a:lstStyle/>
          <a:p>
            <a:pPr algn="ctr"/>
            <a:r>
              <a:rPr lang="en-US" sz="2400" b="1" dirty="0" smtClean="0">
                <a:effectLst>
                  <a:glow rad="228600">
                    <a:schemeClr val="accent6">
                      <a:satMod val="175000"/>
                      <a:alpha val="40000"/>
                    </a:schemeClr>
                  </a:glow>
                </a:effectLst>
              </a:rPr>
              <a:t>Jack and Sarah move to a really old house with a bunch of ghosts in it. Jack can sense their presence, and starts looking for them. First he meets the Ghost Mother, and at the time she seems really sweet and kind. Then he actually gets to know her, and sees that she is a crazy lunatic. She lost her own daughter, and now she wants a son ( Jack ). So she goes inside his mom’s body and pretends to be her, and Jack soon realizes that it isn’t really his mother. The Ghost Children try to warn him to get out of the house as soon as possible, but he doesn’t listen. He tries to help the Ghost Children get away from the Ghost Mother, and from the Nightmare Passage.</a:t>
            </a:r>
            <a:endParaRPr lang="en-US" sz="2400" b="1" dirty="0">
              <a:effectLst>
                <a:glow rad="228600">
                  <a:schemeClr val="accent6">
                    <a:satMod val="175000"/>
                    <a:alpha val="40000"/>
                  </a:schemeClr>
                </a:glow>
              </a:effectLst>
            </a:endParaRPr>
          </a:p>
        </p:txBody>
      </p:sp>
      <p:pic>
        <p:nvPicPr>
          <p:cNvPr id="6146" name="Picture 2" descr="C:\Documents and Settings\abarton040897\Local Settings\Temporary Internet Files\Content.IE5\TFZXTUH0\MCj02377990000[1].wmf"/>
          <p:cNvPicPr>
            <a:picLocks noChangeAspect="1" noChangeArrowheads="1"/>
          </p:cNvPicPr>
          <p:nvPr/>
        </p:nvPicPr>
        <p:blipFill>
          <a:blip r:embed="rId2"/>
          <a:srcRect/>
          <a:stretch>
            <a:fillRect/>
          </a:stretch>
        </p:blipFill>
        <p:spPr bwMode="auto">
          <a:xfrm>
            <a:off x="381000" y="0"/>
            <a:ext cx="1901228" cy="2041556"/>
          </a:xfrm>
          <a:prstGeom prst="rect">
            <a:avLst/>
          </a:prstGeom>
          <a:noFill/>
        </p:spPr>
      </p:pic>
      <p:pic>
        <p:nvPicPr>
          <p:cNvPr id="6147" name="Picture 3" descr="C:\Documents and Settings\abarton040897\Local Settings\Temporary Internet Files\Content.IE5\QV9ZTE4U\MCj02326640000[1].wmf"/>
          <p:cNvPicPr>
            <a:picLocks noChangeAspect="1" noChangeArrowheads="1"/>
          </p:cNvPicPr>
          <p:nvPr/>
        </p:nvPicPr>
        <p:blipFill>
          <a:blip r:embed="rId3"/>
          <a:srcRect/>
          <a:stretch>
            <a:fillRect/>
          </a:stretch>
        </p:blipFill>
        <p:spPr bwMode="auto">
          <a:xfrm>
            <a:off x="7799560" y="228600"/>
            <a:ext cx="1344440" cy="16605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6146"/>
                                        </p:tgtEl>
                                      </p:cBhvr>
                                      <p:by x="50000" y="50000"/>
                                    </p:animScale>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6147"/>
                                        </p:tgtEl>
                                        <p:attrNameLst>
                                          <p:attrName>style.visibility</p:attrName>
                                        </p:attrNameLst>
                                      </p:cBhvr>
                                      <p:to>
                                        <p:strVal val="visible"/>
                                      </p:to>
                                    </p:set>
                                    <p:animEffect transition="in" filter="wipe(down)">
                                      <p:cBhvr>
                                        <p:cTn id="11" dur="290">
                                          <p:stCondLst>
                                            <p:cond delay="0"/>
                                          </p:stCondLst>
                                        </p:cTn>
                                        <p:tgtEl>
                                          <p:spTgt spid="6147"/>
                                        </p:tgtEl>
                                      </p:cBhvr>
                                    </p:animEffect>
                                    <p:anim calcmode="lin" valueType="num">
                                      <p:cBhvr>
                                        <p:cTn id="12" dur="911" tmFilter="0,0; 0.14,0.36; 0.43,0.73; 0.71,0.91; 1.0,1.0">
                                          <p:stCondLst>
                                            <p:cond delay="0"/>
                                          </p:stCondLst>
                                        </p:cTn>
                                        <p:tgtEl>
                                          <p:spTgt spid="6147"/>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6147"/>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6147"/>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6147"/>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6147"/>
                                        </p:tgtEl>
                                        <p:attrNameLst>
                                          <p:attrName>ppt_y</p:attrName>
                                        </p:attrNameLst>
                                      </p:cBhvr>
                                      <p:tavLst>
                                        <p:tav tm="0" fmla="#ppt_y-sin(pi*$)/81">
                                          <p:val>
                                            <p:fltVal val="0"/>
                                          </p:val>
                                        </p:tav>
                                        <p:tav tm="100000">
                                          <p:val>
                                            <p:fltVal val="1"/>
                                          </p:val>
                                        </p:tav>
                                      </p:tavLst>
                                    </p:anim>
                                    <p:animScale>
                                      <p:cBhvr>
                                        <p:cTn id="17" dur="13">
                                          <p:stCondLst>
                                            <p:cond delay="325"/>
                                          </p:stCondLst>
                                        </p:cTn>
                                        <p:tgtEl>
                                          <p:spTgt spid="6147"/>
                                        </p:tgtEl>
                                      </p:cBhvr>
                                      <p:to x="100000" y="60000"/>
                                    </p:animScale>
                                    <p:animScale>
                                      <p:cBhvr>
                                        <p:cTn id="18" dur="83" decel="50000">
                                          <p:stCondLst>
                                            <p:cond delay="338"/>
                                          </p:stCondLst>
                                        </p:cTn>
                                        <p:tgtEl>
                                          <p:spTgt spid="6147"/>
                                        </p:tgtEl>
                                      </p:cBhvr>
                                      <p:to x="100000" y="100000"/>
                                    </p:animScale>
                                    <p:animScale>
                                      <p:cBhvr>
                                        <p:cTn id="19" dur="13">
                                          <p:stCondLst>
                                            <p:cond delay="656"/>
                                          </p:stCondLst>
                                        </p:cTn>
                                        <p:tgtEl>
                                          <p:spTgt spid="6147"/>
                                        </p:tgtEl>
                                      </p:cBhvr>
                                      <p:to x="100000" y="80000"/>
                                    </p:animScale>
                                    <p:animScale>
                                      <p:cBhvr>
                                        <p:cTn id="20" dur="83" decel="50000">
                                          <p:stCondLst>
                                            <p:cond delay="669"/>
                                          </p:stCondLst>
                                        </p:cTn>
                                        <p:tgtEl>
                                          <p:spTgt spid="6147"/>
                                        </p:tgtEl>
                                      </p:cBhvr>
                                      <p:to x="100000" y="100000"/>
                                    </p:animScale>
                                    <p:animScale>
                                      <p:cBhvr>
                                        <p:cTn id="21" dur="13">
                                          <p:stCondLst>
                                            <p:cond delay="821"/>
                                          </p:stCondLst>
                                        </p:cTn>
                                        <p:tgtEl>
                                          <p:spTgt spid="6147"/>
                                        </p:tgtEl>
                                      </p:cBhvr>
                                      <p:to x="100000" y="90000"/>
                                    </p:animScale>
                                    <p:animScale>
                                      <p:cBhvr>
                                        <p:cTn id="22" dur="83" decel="50000">
                                          <p:stCondLst>
                                            <p:cond delay="834"/>
                                          </p:stCondLst>
                                        </p:cTn>
                                        <p:tgtEl>
                                          <p:spTgt spid="6147"/>
                                        </p:tgtEl>
                                      </p:cBhvr>
                                      <p:to x="100000" y="100000"/>
                                    </p:animScale>
                                    <p:animScale>
                                      <p:cBhvr>
                                        <p:cTn id="23" dur="13">
                                          <p:stCondLst>
                                            <p:cond delay="904"/>
                                          </p:stCondLst>
                                        </p:cTn>
                                        <p:tgtEl>
                                          <p:spTgt spid="6147"/>
                                        </p:tgtEl>
                                      </p:cBhvr>
                                      <p:to x="100000" y="95000"/>
                                    </p:animScale>
                                    <p:animScale>
                                      <p:cBhvr>
                                        <p:cTn id="24" dur="83" decel="50000">
                                          <p:stCondLst>
                                            <p:cond delay="917"/>
                                          </p:stCondLst>
                                        </p:cTn>
                                        <p:tgtEl>
                                          <p:spTgt spid="614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u="sng" dirty="0" smtClean="0">
                <a:effectLst>
                  <a:glow rad="101600">
                    <a:srgbClr val="00B0F0">
                      <a:alpha val="60000"/>
                    </a:srgbClr>
                  </a:glow>
                </a:effectLst>
              </a:rPr>
              <a:t>Recommendation</a:t>
            </a:r>
            <a:endParaRPr lang="en-US" b="1" i="1" u="sng" dirty="0">
              <a:effectLst>
                <a:glow rad="101600">
                  <a:srgbClr val="00B0F0">
                    <a:alpha val="60000"/>
                  </a:srgbClr>
                </a:glow>
              </a:effectLst>
            </a:endParaRPr>
          </a:p>
        </p:txBody>
      </p:sp>
      <p:sp>
        <p:nvSpPr>
          <p:cNvPr id="3" name="Content Placeholder 2"/>
          <p:cNvSpPr>
            <a:spLocks noGrp="1"/>
          </p:cNvSpPr>
          <p:nvPr>
            <p:ph idx="1"/>
          </p:nvPr>
        </p:nvSpPr>
        <p:spPr/>
        <p:txBody>
          <a:bodyPr>
            <a:normAutofit lnSpcReduction="10000"/>
          </a:bodyPr>
          <a:lstStyle/>
          <a:p>
            <a:pPr algn="ctr"/>
            <a:r>
              <a:rPr lang="en-US" b="1" dirty="0" smtClean="0">
                <a:effectLst>
                  <a:glow rad="228600">
                    <a:schemeClr val="accent6">
                      <a:satMod val="175000"/>
                      <a:alpha val="40000"/>
                    </a:schemeClr>
                  </a:glow>
                </a:effectLst>
              </a:rPr>
              <a:t>I would recommend this book to anyone who likes a good ghost story. </a:t>
            </a:r>
            <a:r>
              <a:rPr lang="en-US" b="1" i="1" dirty="0" smtClean="0">
                <a:effectLst>
                  <a:glow rad="228600">
                    <a:schemeClr val="accent6">
                      <a:satMod val="175000"/>
                      <a:alpha val="40000"/>
                    </a:schemeClr>
                  </a:glow>
                </a:effectLst>
              </a:rPr>
              <a:t>Breathe: A Ghost Story</a:t>
            </a:r>
            <a:r>
              <a:rPr lang="en-US" b="1" dirty="0" smtClean="0">
                <a:effectLst>
                  <a:glow rad="228600">
                    <a:schemeClr val="accent6">
                      <a:satMod val="175000"/>
                      <a:alpha val="40000"/>
                    </a:schemeClr>
                  </a:glow>
                </a:effectLst>
              </a:rPr>
              <a:t> just makes you want to keep reading. The Author did a very good job writing the book, I would recommend this book to anyone. I give it 5 stars! It made me want to keep reading and reading, and I could really picture what was happening in the story in my  mind. I really enjoyed this book.</a:t>
            </a:r>
            <a:endParaRPr lang="en-US" b="1" dirty="0">
              <a:effectLst>
                <a:glow rad="228600">
                  <a:schemeClr val="accent6">
                    <a:satMod val="175000"/>
                    <a:alpha val="40000"/>
                  </a:schemeClr>
                </a:glow>
              </a:effectLst>
            </a:endParaRPr>
          </a:p>
        </p:txBody>
      </p:sp>
      <p:pic>
        <p:nvPicPr>
          <p:cNvPr id="7170" name="Picture 2" descr="C:\Documents and Settings\abarton040897\Local Settings\Temporary Internet Files\Content.IE5\SPE8AMQG\MCj04280650000[1].wmf"/>
          <p:cNvPicPr>
            <a:picLocks noChangeAspect="1" noChangeArrowheads="1"/>
          </p:cNvPicPr>
          <p:nvPr/>
        </p:nvPicPr>
        <p:blipFill>
          <a:blip r:embed="rId2"/>
          <a:srcRect/>
          <a:stretch>
            <a:fillRect/>
          </a:stretch>
        </p:blipFill>
        <p:spPr bwMode="auto">
          <a:xfrm>
            <a:off x="6781800" y="0"/>
            <a:ext cx="2362200" cy="1440192"/>
          </a:xfrm>
          <a:prstGeom prst="rect">
            <a:avLst/>
          </a:prstGeom>
          <a:noFill/>
        </p:spPr>
      </p:pic>
      <p:pic>
        <p:nvPicPr>
          <p:cNvPr id="7171" name="Picture 3" descr="C:\Documents and Settings\abarton040897\Local Settings\Temporary Internet Files\Content.IE5\SPE8AMQG\MCj04238420000[1].wmf"/>
          <p:cNvPicPr>
            <a:picLocks noChangeAspect="1" noChangeArrowheads="1"/>
          </p:cNvPicPr>
          <p:nvPr/>
        </p:nvPicPr>
        <p:blipFill>
          <a:blip r:embed="rId3"/>
          <a:srcRect/>
          <a:stretch>
            <a:fillRect/>
          </a:stretch>
        </p:blipFill>
        <p:spPr bwMode="auto">
          <a:xfrm>
            <a:off x="380999" y="5181600"/>
            <a:ext cx="1550806" cy="1676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0" presetClass="path" presetSubtype="0" accel="50000" decel="50000" fill="hold" nodeType="clickEffect">
                                  <p:stCondLst>
                                    <p:cond delay="0"/>
                                  </p:stCondLst>
                                  <p:childTnLst>
                                    <p:animMotion origin="layout" path="M -0.01771 -0.75903 C -0.01441 -0.7669 -0.01284 -0.77639 -0.00816 -0.78287 C 0.00417 -0.79907 0.03247 -0.80463 0.04827 -0.80625 C 0.09341 -0.8037 0.12726 -0.81134 0.16129 -0.77431 C 0.16285 -0.7706 0.16927 -0.75764 0.16927 -0.75255 C 0.16927 -0.71736 0.14427 -0.70162 0.1257 -0.6838 C 0.1217 -0.68009 0.11597 -0.68125 0.11129 -0.6794 C 0.10643 -0.67755 0.10156 -0.675 0.0967 -0.67315 C 0.07066 -0.67593 0.05 -0.67477 0.02743 -0.69028 C 0.01945 -0.70417 0.02396 -0.71204 0.03386 -0.72245 C 0.05382 -0.74375 0.07396 -0.75232 0.09827 -0.75903 C 0.13663 -0.75787 0.16441 -0.76991 0.19028 -0.73542 C 0.19827 -0.70255 0.17535 -0.67222 0.15799 -0.6537 C 0.11424 -0.60694 0.06042 -0.60833 0.00799 -0.60208 C -0.00225 -0.60278 -0.0125 -0.60162 -0.02257 -0.60417 C -0.0309 -0.60648 -0.02274 -0.62014 -0.01614 -0.62778 C -0.00764 -0.6375 0.00104 -0.64769 0.01129 -0.6537 C 0.05903 -0.68171 0.10799 -0.68588 0.15955 -0.69236 C 0.20104 -0.69167 0.24236 -0.69167 0.28386 -0.69028 C 0.29462 -0.69028 0.30556 -0.69074 0.31615 -0.68796 C 0.32865 -0.68472 0.34375 -0.67107 0.35486 -0.66227 C 0.36077 -0.63773 0.34688 -0.62917 0.33542 -0.61482 C 0.30938 -0.58218 0.32865 -0.59282 0.28872 -0.56551 C 0.20886 -0.51088 0.18316 -0.49815 0.09827 -0.48403 C 0.07257 -0.4794 0.02101 -0.47292 0.02101 -0.47292 C 0.00591 -0.47361 -0.00937 -0.47269 -0.0243 -0.47546 C -0.03698 -0.47778 -0.01753 -0.51551 -0.01614 -0.51829 C -3.33333E-6 -0.54653 0.0217 -0.56227 0.04514 -0.57824 C 0.11424 -0.62546 0.18924 -0.64144 0.26615 -0.64491 C 0.3283 -0.64375 0.38976 -0.66829 0.43542 -0.60857 C 0.45295 -0.5544 0.4033 -0.50486 0.3757 -0.47732 C 0.25868 -0.36019 0.13906 -0.35949 0.00156 -0.33958 C -0.01719 -0.34097 -0.03663 -0.33773 -0.05486 -0.34398 C -0.05868 -0.34537 -0.05121 -0.3537 -0.04844 -0.35694 C -0.04357 -0.36296 -0.03784 -0.36736 -0.03229 -0.37199 C -0.01059 -0.39051 0.00452 -0.39977 0.03229 -0.40857 C 0.13959 -0.44282 0.12379 -0.43796 0.20955 -0.44097 C 0.27587 -0.43819 0.34341 -0.45648 0.40313 -0.41713 C 0.43212 -0.37107 0.41354 -0.31181 0.38542 -0.27315 C 0.35035 -0.22454 0.30104 -0.18495 0.25156 -0.16968 C 0.22934 -0.16296 0.19202 -0.16227 0.16927 -0.16111 C 0.15295 -0.16227 0.10191 -0.14398 0.0967 -0.18056 C 0.10295 -0.20648 0.12726 -0.22269 0.14514 -0.22986 C 0.19688 -0.25116 0.25139 -0.25046 0.30486 -0.2537 C 0.36441 -0.25046 0.43611 -0.26412 0.48698 -0.21273 C 0.49775 -0.18403 0.48056 -0.14352 0.46285 -0.12477 C 0.40781 -0.06528 0.34011 -0.06088 0.27257 -0.05787 C 0.23889 -0.06019 0.18038 -0.05232 0.14358 -0.07732 C 0.13837 -0.0912 0.14323 -0.10208 0.15313 -0.10949 C 0.17743 -0.12801 0.20156 -0.12755 0.229 -0.12894 C 0.34306 -0.12269 0.50434 -0.14838 0.59184 -0.01713 C 0.59688 0.00046 0.60104 0.00856 0.59514 0.03009 C 0.59219 0.04074 0.57379 0.05787 0.56771 0.0625 C 0.53959 0.08218 0.50122 0.08704 0.47101 0.09051 C 0.4566 0.09213 0.44202 0.0919 0.42743 0.09259 C 0.3757 0.09051 0.30573 0.10208 0.25643 0.06458 C 0.24011 0.01157 0.29653 -0.05324 0.32257 -0.07963 C 0.42084 -0.17778 0.5349 -0.2169 0.65486 -0.23634 C 0.69097 -0.23426 0.75643 -0.26343 0.78056 -0.21088 C 0.78351 -0.19167 0.77535 -0.17153 0.76615 -0.15694 C 0.74028 -0.11551 0.70538 -0.09306 0.66615 -0.08588 C 0.64358 -0.09051 0.62049 -0.09144 0.59827 -0.09884 C 0.57952 -0.10509 0.56181 -0.14097 0.55486 -0.16319 C 0.55643 -0.17894 0.55573 -0.1956 0.55955 -0.21088 C 0.56181 -0.21944 0.58229 -0.23611 0.58698 -0.23889 C 0.62136 -0.2581 0.66181 -0.25694 0.69827 -0.26019 C 0.77257 -0.25625 0.87448 -0.26875 0.92413 -0.17407 C 0.93906 -0.08611 0.84427 -0.04769 0.79514 -0.04074 C 0.77847 -0.03866 0.76181 -0.03773 0.74514 -0.03634 C 0.66511 -0.04282 0.60313 -0.03773 0.54028 -0.10532 C 0.52222 -0.14884 0.53716 -0.19745 0.56927 -0.22361 C 0.59636 -0.2456 0.62222 -0.27407 0.65313 -0.2838 C 0.70799 -0.30162 0.75643 -0.30949 0.81285 -0.31157 C 0.85469 -0.31019 0.86893 -0.32014 0.8967 -0.29051 C 0.89341 -0.27407 0.89254 -0.25625 0.88698 -0.24074 C 0.88316 -0.23032 0.87552 -0.22315 0.86927 -0.21482 C 0.84236 -0.17894 0.81597 -0.16482 0.78056 -0.14838 C 0.74827 -0.15255 0.71545 -0.15116 0.68386 -0.16111 C 0.66667 -0.16644 0.65156 -0.18032 0.63698 -0.19375 C 0.57761 -0.24769 0.52761 -0.30069 0.49358 -0.38472 C 0.4908 -0.40694 0.48611 -0.43125 0.49028 -0.4537 C 0.49375 -0.47245 0.49948 -0.48148 0.50799 -0.49653 C 0.53281 -0.54028 0.56511 -0.55833 0.60486 -0.56551 C 0.64063 -0.56111 0.65174 -0.57361 0.66615 -0.5419 C 0.67448 -0.49514 0.62865 -0.43935 0.59827 -0.42778 C 0.59028 -0.42477 0.56025 -0.42222 0.55156 -0.4213 C 0.50677 -0.42523 0.44913 -0.4206 0.42101 -0.47732 C 0.40712 -0.59722 0.52257 -0.61944 0.58698 -0.62569 C 0.60104 -0.62708 0.61493 -0.62708 0.629 -0.62778 C 0.66268 -0.62546 0.69132 -0.63634 0.71285 -0.60208 C 0.72466 -0.53241 0.67865 -0.4794 0.63872 -0.44722 C 0.62778 -0.43843 0.61719 -0.42755 0.60486 -0.42384 C 0.58229 -0.41644 0.53542 -0.41505 0.53542 -0.41505 C 0.44896 -0.42014 0.37622 -0.42222 0.33056 -0.5331 C 0.32847 -0.55926 0.32639 -0.57107 0.33386 -0.60208 C 0.33611 -0.61134 0.34202 -0.61829 0.3467 -0.62569 C 0.37743 -0.67361 0.41528 -0.68125 0.45955 -0.69236 C 0.57361 -0.6875 0.73368 -0.69907 0.80486 -0.54607 C 0.80591 -0.53819 0.80799 -0.53056 0.80799 -0.52245 C 0.80799 -0.5037 0.80347 -0.49236 0.79514 -0.47732 C 0.77327 -0.43866 0.74514 -0.43495 0.71129 -0.43241 C 0.68716 -0.43519 0.66268 -0.43519 0.63872 -0.44097 C 0.60156 -0.44977 0.56129 -0.48102 0.53056 -0.50532 C 0.49497 -0.53357 0.45677 -0.55718 0.4257 -0.59352 C 0.3915 -0.63357 0.36007 -0.66898 0.34358 -0.72685 C 0.34167 -0.75278 0.33924 -0.76505 0.3467 -0.79352 C 0.34861 -0.80116 0.35382 -0.80694 0.35799 -0.81273 C 0.38281 -0.84769 0.41597 -0.85116 0.45 -0.8537 C 0.48056 -0.85162 0.51146 -0.85347 0.54184 -0.84722 C 0.56233 -0.84306 0.58229 -0.81273 0.59514 -0.79352 C 0.59618 -0.78819 0.60052 -0.76921 0.6 -0.76319 C 0.59896 -0.75278 0.59132 -0.73681 0.58698 -0.72894 C 0.55938 -0.67917 0.52795 -0.67245 0.48386 -0.66458 C 0.40903 -0.66667 0.33038 -0.6456 0.27101 -0.71389 C 0.24879 -0.77315 0.32049 -0.79907 0.35 -0.80208 C 0.36233 -0.80324 0.37466 -0.80347 0.38698 -0.80417 C 0.46111 -0.80255 0.53386 -0.80394 0.6 -0.75255 C 0.62084 -0.73634 0.63438 -0.71759 0.65156 -0.69653 C 0.65573 -0.68588 0.66389 -0.66667 0.66441 -0.6537 C 0.66597 -0.61667 0.64202 -0.58102 0.61771 -0.56759 C 0.60816 -0.5625 0.58785 -0.56204 0.579 -0.56111 C 0.55434 -0.56389 0.52934 -0.56435 0.50486 -0.56968 C 0.49618 -0.57153 0.48854 -0.57801 0.48056 -0.58264 C 0.44636 -0.60394 0.41806 -0.63125 0.40486 -0.6794 C 0.40591 -0.69236 0.40521 -0.70556 0.40799 -0.71806 C 0.41389 -0.74444 0.43889 -0.75972 0.45643 -0.76782 C 0.50174 -0.78773 0.54775 -0.78773 0.59514 -0.79144 C 0.67118 -0.78681 0.80851 -0.80532 0.85156 -0.69028 C 0.85209 -0.68472 0.85365 -0.67894 0.85313 -0.67315 C 0.84896 -0.62986 0.83716 -0.6169 0.80799 -0.60857 C 0.79879 -0.61065 0.78959 -0.61181 0.78056 -0.61482 C 0.74827 -0.62593 0.72917 -0.66181 0.71927 -0.70093 C 0.71979 -0.72037 0.71858 -0.73982 0.72101 -0.75903 C 0.72188 -0.76574 0.72622 -0.7706 0.729 -0.77639 C 0.75035 -0.81782 0.79045 -0.82662 0.8257 -0.82986 C 0.87466 -0.82477 0.87952 -0.83519 0.90799 -0.80417 C 0.93038 -0.75185 0.90747 -0.68727 0.86927 -0.66042 C 0.84653 -0.64421 0.81823 -0.64375 0.79358 -0.64074 C 0.74375 -0.64375 0.7 -0.64769 0.65156 -0.66042 C 0.61979 -0.68032 0.59097 -0.69815 0.56441 -0.72894 C 0.56337 -0.73241 0.56146 -0.73588 0.56129 -0.73958 C 0.56094 -0.74745 0.56077 -0.75579 0.56285 -0.76319 C 0.56754 -0.78009 0.59288 -0.78357 0.60313 -0.78704 C 0.63004 -0.78565 0.65712 -0.7875 0.68386 -0.78287 C 0.69636 -0.78032 0.70764 -0.77199 0.71927 -0.76551 C 0.77049 -0.73704 0.80573 -0.69074 0.82413 -0.6213 C 0.82847 -0.57894 0.8316 -0.56574 0.82257 -0.51389 C 0.81667 -0.48009 0.7974 -0.45232 0.78056 -0.42778 C 0.72761 -0.35093 0.68507 -0.33171 0.60955 -0.32245 C 0.57292 -0.32732 0.54375 -0.325 0.51927 -0.36319 C 0.51858 -0.36597 0.51424 -0.38287 0.51441 -0.38704 C 0.51806 -0.44676 0.58334 -0.45162 0.61441 -0.4537 C 0.69202 -0.45139 0.7665 -0.4581 0.81285 -0.36111 C 0.8217 -0.32222 0.82778 -0.29861 0.82101 -0.25602 C 0.80816 -0.17407 0.74115 -0.11088 0.69184 -0.07083 C 0.66563 -0.04954 0.62726 -0.01782 0.59514 -0.00625 C 0.56337 0.00509 0.5467 0.0044 0.51615 0.00625 C 0.49479 0.00347 0.45591 0.01435 0.44358 -0.01921 C 0.44636 -0.05232 0.45191 -0.09005 0.47743 -0.10764 C 0.48143 -0.11019 0.52292 -0.12361 0.5257 -0.12477 C 0.55469 -0.12245 0.58403 -0.12315 0.61285 -0.11806 C 0.63924 -0.11366 0.6592 -0.07847 0.67257 -0.05139 C 0.67413 -0.04444 0.67726 -0.03727 0.67743 -0.02986 C 0.67882 0.02384 0.65174 0.07037 0.61285 0.08611 C 0.60347 0.08981 0.59358 0.09051 0.58386 0.09259 C 0.54236 0.08981 0.50087 0.09005 0.45955 0.08403 C 0.36198 0.06991 0.24896 -0.02778 0.16927 -0.09236 C 0.14011 -0.11597 0.11441 -0.13495 0.0967 -0.17407 C 0.08073 -0.25139 0.16736 -0.27083 0.20486 -0.27732 C 0.27969 -0.27107 0.33247 -0.3081 0.35643 -0.22361 C 0.35486 -0.21204 0.35469 -0.2 0.35156 -0.18912 C 0.34653 -0.17153 0.33264 -0.15023 0.32257 -0.1375 C 0.27275 -0.07407 0.22066 -0.06435 0.15486 -0.0537 C 0.08872 -0.05694 0.01893 -0.04282 -0.021 -0.12685 C -0.03107 -0.14838 -0.0309 -0.15116 -0.03715 -0.17407 C -0.03559 -0.1912 -0.03524 -0.2088 -0.03229 -0.22569 C -0.02916 -0.24306 -0.01545 -0.26273 -0.00642 -0.27315 C 0.04531 -0.33125 0.1007 -0.33681 0.16615 -0.33958 C 0.24722 -0.33611 0.24913 -0.34537 0.30799 -0.30301 C 0.32691 -0.27546 0.33889 -0.25139 0.35 -0.21713 C 0.35382 -0.18056 0.3566 -0.17431 0.3467 -0.13125 C 0.34219 -0.11111 0.32361 -0.0875 0.31285 -0.07523 C 0.27656 -0.0338 0.24184 -0.02245 0.19514 -0.01921 C 0.1691 -0.01505 0.16268 -0.01134 0.13542 -0.01921 C 0.11146 -0.02616 0.09775 -0.03958 0.07743 -0.05787 C 0.03281 -0.09838 -0.01267 -0.15556 -0.03385 -0.22361 C -0.04583 -0.26227 -0.04861 -0.28495 -0.05486 -0.32245 C -0.05382 -0.35116 -0.05555 -0.38032 -0.05173 -0.40857 C -0.04965 -0.42407 -0.0434 -0.43819 -0.03715 -0.45139 C -0.00434 -0.52083 0.02761 -0.5625 0.08386 -0.59792 C 0.10365 -0.61019 0.12379 -0.62292 0.14514 -0.62986 C 0.16563 -0.63657 0.18698 -0.63565 0.20799 -0.63866 C 0.27466 -0.63287 0.34184 -0.63426 0.40799 -0.6213 C 0.45521 -0.61227 0.50209 -0.55509 0.53872 -0.51829 C 0.55538 -0.4838 0.56528 -0.47014 0.56771 -0.42986 C 0.56233 -0.39144 0.54879 -0.35833 0.52101 -0.33958 C 0.51042 -0.33241 0.48854 -0.33194 0.47743 -0.33125 C 0.45643 -0.33241 0.43525 -0.33194 0.41441 -0.33542 C 0.38941 -0.33958 0.35521 -0.3669 0.33698 -0.38056 C 0.26788 -0.43287 0.20938 -0.5081 0.1757 -0.60417 C 0.17257 -0.63148 0.16962 -0.64329 0.1757 -0.67315 C 0.18976 -0.74097 0.26962 -0.75185 0.30955 -0.75694 C 0.44462 -0.74884 0.58038 -0.7706 0.66615 -0.60857 C 0.66719 -0.60208 0.66945 -0.59583 0.66927 -0.58935 C 0.66893 -0.57384 0.66771 -0.55857 0.66441 -0.54398 C 0.66146 -0.53079 0.64792 -0.51458 0.64028 -0.50741 C 0.61337 -0.48194 0.58854 -0.47708 0.55643 -0.47083 C 0.47986 -0.47569 0.47431 -0.46412 0.42257 -0.49028 C 0.41268 -0.49537 0.40243 -0.49977 0.39358 -0.50741 C 0.37535 -0.52361 0.34184 -0.56111 0.34184 -0.56111 C 0.33143 -0.58704 0.32327 -0.60741 0.31927 -0.63634 C 0.32136 -0.65162 0.32118 -0.66736 0.3257 -0.68171 C 0.33611 -0.71458 0.38525 -0.74375 0.40643 -0.75255 C 0.46389 -0.77639 0.52604 -0.77014 0.58542 -0.77431 C 0.65886 -0.77014 0.74584 -0.7787 0.81285 -0.72454 C 0.83941 -0.70324 0.85278 -0.67894 0.87257 -0.64931 C 0.89288 -0.55648 0.8599 -0.48079 0.81285 -0.41505 C 0.72136 -0.28727 0.60313 -0.21296 0.47257 -0.20208 C 0.44132 -0.20556 0.4099 -0.20625 0.379 -0.21273 C 0.30538 -0.22847 0.23993 -0.31736 0.20799 -0.40208 C 0.20295 -0.43102 0.19775 -0.46111 0.20486 -0.49028 C 0.22604 -0.57778 0.31111 -0.64005 0.37257 -0.66042 C 0.40365 -0.67037 0.48281 -0.67338 0.51441 -0.67523 C 0.56493 -0.67037 0.61615 -0.67222 0.66615 -0.66042 C 0.72535 -0.64607 0.77049 -0.57894 0.79184 -0.50972 C 0.79775 -0.37847 0.75886 -0.3169 0.68872 -0.23634 C 0.61077 -0.14653 0.53021 -0.08565 0.429 -0.07083 C 0.38334 -0.07732 0.33698 -0.0787 0.29184 -0.09051 C 0.27379 -0.09514 0.22726 -0.14815 0.21771 -0.15926 C 0.175 -0.20833 0.15087 -0.26181 0.13386 -0.3331 C 0.12986 -0.37245 0.12726 -0.3787 0.13542 -0.42569 C 0.1375 -0.43727 0.14254 -0.44745 0.1467 -0.4581 C 0.19167 -0.57407 0.28959 -0.59607 0.379 -0.59977 C 0.41459 -0.59722 0.46893 -0.59977 0.50643 -0.58079 C 0.57084 -0.54769 0.62587 -0.49051 0.65955 -0.41065 C 0.67118 -0.35232 0.67726 -0.31551 0.66615 -0.2537 C 0.66146 -0.22755 0.65955 -0.23264 0.65 -0.21088 C 0.62205 -0.14653 0.59479 -0.12245 0.54184 -0.10301 C 0.50903 -0.0912 0.53611 -0.0963 0.50486 -0.09236 C 0.40191 -0.06736 0.26216 -0.08009 0.17257 -0.07963 C 0.16025 -0.07894 0.14775 -0.0787 0.13542 -0.07732 C 0.12379 -0.07616 0.13386 -0.07338 0.12413 -0.07732 C 0.10139 -0.0713 0.12709 -0.07894 0.11129 -0.07315 C 0.10695 -0.0713 0.09827 -0.06875 0.09827 -0.06875 C 0.09288 -0.06366 0.08785 -0.06389 0.08229 -0.06019 C 0.07587 -0.05602 0.07118 -0.05046 0.06441 -0.04722 C 0.05486 -0.03889 0.04775 -0.03495 0.03698 -0.02801 C 0.03455 -0.02616 0.03299 -0.02292 0.03056 -0.02153 C 0.02483 -0.01713 0.01771 -0.01273 0.01129 -0.01088 C 0.00851 -0.00694 0.00452 -1.85185E-6 -3.33333E-6 -1.85185E-6 " pathEditMode="relative" ptsTypes="fffffffffffffffffffffffffffffffffffffffffffffffffffffffffffffffffffffffffffffffffffffffffffffffffffffffffffffffffffffffffffffffffffffffffffffffffffffffffffffffffffffffffffffffffffffffffffffffffffffffffffffffffffffffffffffffffffffffffffffffffffffffffA">
                                      <p:cBhvr>
                                        <p:cTn id="12" dur="3000" fill="hold"/>
                                        <p:tgtEl>
                                          <p:spTgt spid="7171"/>
                                        </p:tgtEl>
                                        <p:attrNameLst>
                                          <p:attrName>ppt_x</p:attrName>
                                          <p:attrName>ppt_y</p:attrName>
                                        </p:attrNameLst>
                                      </p:cBhvr>
                                    </p:animMotion>
                                  </p:childTnLst>
                                </p:cTn>
                              </p:par>
                            </p:childTnLst>
                          </p:cTn>
                        </p:par>
                      </p:childTnLst>
                    </p:cTn>
                  </p:par>
                  <p:par>
                    <p:cTn id="13" fill="hold">
                      <p:stCondLst>
                        <p:cond delay="indefinite"/>
                      </p:stCondLst>
                      <p:childTnLst>
                        <p:par>
                          <p:cTn id="14" fill="hold">
                            <p:stCondLst>
                              <p:cond delay="0"/>
                            </p:stCondLst>
                            <p:childTnLst>
                              <p:par>
                                <p:cTn id="15" presetID="50" presetClass="exit" presetSubtype="0" accel="100000" fill="hold" nodeType="clickEffect">
                                  <p:stCondLst>
                                    <p:cond delay="0"/>
                                  </p:stCondLst>
                                  <p:childTnLst>
                                    <p:anim calcmode="lin" valueType="num">
                                      <p:cBhvr>
                                        <p:cTn id="16" dur="1000"/>
                                        <p:tgtEl>
                                          <p:spTgt spid="7171"/>
                                        </p:tgtEl>
                                        <p:attrNameLst>
                                          <p:attrName>ppt_w</p:attrName>
                                        </p:attrNameLst>
                                      </p:cBhvr>
                                      <p:tavLst>
                                        <p:tav tm="0">
                                          <p:val>
                                            <p:strVal val="ppt_w"/>
                                          </p:val>
                                        </p:tav>
                                        <p:tav tm="100000">
                                          <p:val>
                                            <p:strVal val="ppt_w+.3"/>
                                          </p:val>
                                        </p:tav>
                                      </p:tavLst>
                                    </p:anim>
                                    <p:anim calcmode="lin" valueType="num">
                                      <p:cBhvr>
                                        <p:cTn id="17" dur="1000"/>
                                        <p:tgtEl>
                                          <p:spTgt spid="7171"/>
                                        </p:tgtEl>
                                        <p:attrNameLst>
                                          <p:attrName>ppt_h</p:attrName>
                                        </p:attrNameLst>
                                      </p:cBhvr>
                                      <p:tavLst>
                                        <p:tav tm="0">
                                          <p:val>
                                            <p:strVal val="ppt_h"/>
                                          </p:val>
                                        </p:tav>
                                        <p:tav tm="100000">
                                          <p:val>
                                            <p:strVal val="ppt_h"/>
                                          </p:val>
                                        </p:tav>
                                      </p:tavLst>
                                    </p:anim>
                                    <p:animEffect transition="out" filter="fade">
                                      <p:cBhvr>
                                        <p:cTn id="18" dur="1000"/>
                                        <p:tgtEl>
                                          <p:spTgt spid="7171"/>
                                        </p:tgtEl>
                                      </p:cBhvr>
                                    </p:animEffect>
                                    <p:set>
                                      <p:cBhvr>
                                        <p:cTn id="19" dur="1" fill="hold">
                                          <p:stCondLst>
                                            <p:cond delay="999"/>
                                          </p:stCondLst>
                                        </p:cTn>
                                        <p:tgtEl>
                                          <p:spTgt spid="71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77</TotalTime>
  <Words>855</Words>
  <Application>Microsoft Office PowerPoint</Application>
  <PresentationFormat>On-screen Show (4:3)</PresentationFormat>
  <Paragraphs>28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Metro</vt:lpstr>
      <vt:lpstr>Breathe: A ghost story</vt:lpstr>
      <vt:lpstr>Getting To Know The Characters</vt:lpstr>
      <vt:lpstr>Getting To Know The Characters </vt:lpstr>
      <vt:lpstr>The Setting </vt:lpstr>
      <vt:lpstr>Some Problems In The Book</vt:lpstr>
      <vt:lpstr>The Summary</vt:lpstr>
      <vt:lpstr>Recommendation</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Breathe: A ghost story</dc:title>
  <dc:creator>abarton040897</dc:creator>
  <cp:lastModifiedBy>abarton040897</cp:lastModifiedBy>
  <cp:revision>10</cp:revision>
  <dcterms:created xsi:type="dcterms:W3CDTF">2009-12-01T13:25:17Z</dcterms:created>
  <dcterms:modified xsi:type="dcterms:W3CDTF">2009-12-08T13:33:12Z</dcterms:modified>
</cp:coreProperties>
</file>